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3" r:id="rId27"/>
    <p:sldId id="285" r:id="rId28"/>
    <p:sldId id="286" r:id="rId29"/>
    <p:sldId id="287" r:id="rId30"/>
    <p:sldId id="290" r:id="rId31"/>
    <p:sldId id="288" r:id="rId32"/>
    <p:sldId id="289" r:id="rId33"/>
    <p:sldId id="280" r:id="rId34"/>
    <p:sldId id="291" r:id="rId35"/>
    <p:sldId id="293" r:id="rId36"/>
    <p:sldId id="292" r:id="rId37"/>
    <p:sldId id="279" r:id="rId38"/>
    <p:sldId id="281" r:id="rId39"/>
    <p:sldId id="282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66" d="100"/>
          <a:sy n="66" d="100"/>
        </p:scale>
        <p:origin x="232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54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531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312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35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435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554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000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690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073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940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A26871-4BB4-4D24-B539-3885A525CB57}" type="datetimeFigureOut">
              <a:rPr lang="pl-PL" smtClean="0"/>
              <a:t>02.06.2025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7DE045-215F-4CFE-BB7C-B140719A278C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0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NY.GDP.PCAP.CD?end=2023&amp;start=1960&amp;view=chart" TargetMode="External"/><Relationship Id="rId2" Type="http://schemas.openxmlformats.org/officeDocument/2006/relationships/hyperlink" Target="https://data.worldbank.org/indicator/NY.GDP.MKTP.C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eorgique/world-geojson/blob/develop/countries/france.json" TargetMode="External"/><Relationship Id="rId5" Type="http://schemas.openxmlformats.org/officeDocument/2006/relationships/hyperlink" Target="https://github.com/datasets/geo-countries/raw/main/data/countries.geojson" TargetMode="External"/><Relationship Id="rId4" Type="http://schemas.openxmlformats.org/officeDocument/2006/relationships/hyperlink" Target="https://www.naturalearthdata.com/downloads/110m-cultural-vector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92F577-1746-FDC8-FC53-821145239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Analiza Danych dotyczących globalnych zmian w PKB 1960-2023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F711580-6206-FBDF-5D21-B39E5A329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Analiza danych w języku 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/>
              <a:t>Oliwier Kolbusz, </a:t>
            </a:r>
            <a:r>
              <a:rPr lang="pl-PL" dirty="0" err="1"/>
              <a:t>maurycy</a:t>
            </a:r>
            <a:r>
              <a:rPr lang="pl-PL" dirty="0"/>
              <a:t> Ebertowski, Dawid Kraszkiewicz</a:t>
            </a:r>
          </a:p>
        </p:txBody>
      </p:sp>
    </p:spTree>
    <p:extLst>
      <p:ext uri="{BB962C8B-B14F-4D97-AF65-F5344CB8AC3E}">
        <p14:creationId xmlns:p14="http://schemas.microsoft.com/office/powerpoint/2010/main" val="382029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3E931CF-7AB0-9CEB-E7B0-AE210DD6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1037" y="-1716881"/>
            <a:ext cx="17152937" cy="102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braz zawierający tekst, mapa, atla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BAC01BD-93A2-AFAE-302C-FDD2782E7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830"/>
            <a:ext cx="12001500" cy="57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2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66C9B9-EE6B-B591-F574-E8ABDEC0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, mapa, atla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977D151-92A1-2522-EF4C-B0D5DBF14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" y="286603"/>
            <a:ext cx="12139181" cy="5895975"/>
          </a:xfrm>
        </p:spPr>
      </p:pic>
    </p:spTree>
    <p:extLst>
      <p:ext uri="{BB962C8B-B14F-4D97-AF65-F5344CB8AC3E}">
        <p14:creationId xmlns:p14="http://schemas.microsoft.com/office/powerpoint/2010/main" val="46698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DC95E7-C411-985A-20F8-5611C96F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, map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C501C2A7-AFBC-3903-9584-69AA896B4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296" y="-2052192"/>
            <a:ext cx="16755319" cy="10053192"/>
          </a:xfrm>
        </p:spPr>
      </p:pic>
    </p:spTree>
    <p:extLst>
      <p:ext uri="{BB962C8B-B14F-4D97-AF65-F5344CB8AC3E}">
        <p14:creationId xmlns:p14="http://schemas.microsoft.com/office/powerpoint/2010/main" val="188019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CFE8F1-E26A-CEEF-95BB-0A849324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z map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C42B20-3ABF-6A0C-8790-1E5BBBB9A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-Znacznie wyróżniającymi krajami są:</a:t>
            </a:r>
          </a:p>
          <a:p>
            <a:r>
              <a:rPr lang="pl-PL" dirty="0"/>
              <a:t>USA, Chiny (PKB)</a:t>
            </a:r>
          </a:p>
          <a:p>
            <a:r>
              <a:rPr lang="pl-PL" dirty="0"/>
              <a:t>USA, Norwegia, Irlandia, Szwajcaria (PKB per Capita)</a:t>
            </a:r>
          </a:p>
          <a:p>
            <a:r>
              <a:rPr lang="pl-PL" dirty="0"/>
              <a:t>- Widać znaczne różnice geograficzne – niskie PKB w Afryce i Azji Centralnej. Wschód Europy odstający od Zachodu</a:t>
            </a:r>
          </a:p>
          <a:p>
            <a:r>
              <a:rPr lang="pl-PL" dirty="0"/>
              <a:t>- Szybki wzrost Chin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103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F5B1D5-2E25-1808-9AA1-282C10A2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Wykresy Biorące pod uwagę populację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9B5870-381E-B00D-B993-AB0A605C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4400" dirty="0"/>
          </a:p>
          <a:p>
            <a:pPr algn="ctr"/>
            <a:endParaRPr lang="pl-PL" sz="4400" dirty="0"/>
          </a:p>
          <a:p>
            <a:pPr algn="ctr"/>
            <a:r>
              <a:rPr lang="pl-PL" sz="4400" dirty="0"/>
              <a:t>Populacja = PKB / PKB per capita</a:t>
            </a:r>
          </a:p>
        </p:txBody>
      </p:sp>
    </p:spTree>
    <p:extLst>
      <p:ext uri="{BB962C8B-B14F-4D97-AF65-F5344CB8AC3E}">
        <p14:creationId xmlns:p14="http://schemas.microsoft.com/office/powerpoint/2010/main" val="162914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diagram, zrzut ekranu, Wykre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915BBA23-0C48-FAF0-60FA-6B4BB357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0297" cy="6115050"/>
          </a:xfrm>
          <a:prstGeom prst="rect">
            <a:avLst/>
          </a:prstGeom>
        </p:spPr>
      </p:pic>
      <p:pic>
        <p:nvPicPr>
          <p:cNvPr id="7" name="Obraz 6" descr="Obraz zawierający tekst, zrzut ekranu, diagram, Wykre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8E60F1F-3DDA-03D3-DC5C-D375EFD4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53" y="-542925"/>
            <a:ext cx="6657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21AE440-67E1-66B9-8631-5B87263CB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857"/>
            <a:ext cx="5932755" cy="599056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FB8BDE9-8817-34D5-8A9F-FA4C5009E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55" y="0"/>
            <a:ext cx="6294422" cy="62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2C9D6D-D95C-4D0B-6C12-55B32CC5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z wykresów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650D48-D428-7EA5-E5EF-F02F65717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- Po PKB per Capita wyraźnie widać podział na grupy dochodowe</a:t>
            </a:r>
          </a:p>
          <a:p>
            <a:r>
              <a:rPr lang="pl-PL" dirty="0"/>
              <a:t>- Widać znaczny wzrost krajów z najwyższej grupy dochodowej i Chin</a:t>
            </a:r>
          </a:p>
          <a:p>
            <a:r>
              <a:rPr lang="pl-PL" dirty="0"/>
              <a:t>- Kraje z dużą populacją (Chiny i Indie) wychodzą gorzej na polu PKB per capita pomimo dobrych wyników PKB</a:t>
            </a:r>
          </a:p>
        </p:txBody>
      </p:sp>
    </p:spTree>
    <p:extLst>
      <p:ext uri="{BB962C8B-B14F-4D97-AF65-F5344CB8AC3E}">
        <p14:creationId xmlns:p14="http://schemas.microsoft.com/office/powerpoint/2010/main" val="164456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EFE4F5-67F8-FEB2-99CF-103CE07D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4465"/>
            <a:ext cx="10058400" cy="904441"/>
          </a:xfrm>
        </p:spPr>
        <p:txBody>
          <a:bodyPr/>
          <a:lstStyle/>
          <a:p>
            <a:r>
              <a:rPr lang="pl-PL" dirty="0"/>
              <a:t>Badanie Nagłych Zmian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98C448-BBEF-F1B6-ABB3-2E0FAF4F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63" y="988906"/>
            <a:ext cx="10511073" cy="53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9D1398-B5DA-CA87-FA59-B70A85DD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Analizy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9477FD-B748-BFE4-BC6D-0845D6DFC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- Zbadanie globalnych trendów w formie map i animacji</a:t>
            </a:r>
          </a:p>
          <a:p>
            <a:r>
              <a:rPr lang="pl-PL" dirty="0"/>
              <a:t>- Zbadanie zmian w formie różnych form wykresów</a:t>
            </a:r>
          </a:p>
          <a:p>
            <a:r>
              <a:rPr lang="pl-PL" dirty="0"/>
              <a:t>- Próba wykrycia globalnych kryzysów, stagnacji, wzrostów</a:t>
            </a:r>
          </a:p>
          <a:p>
            <a:r>
              <a:rPr lang="pl-PL" dirty="0"/>
              <a:t>- Próba wykrycia nagłych zmian w dynamice </a:t>
            </a:r>
          </a:p>
        </p:txBody>
      </p:sp>
    </p:spTree>
    <p:extLst>
      <p:ext uri="{BB962C8B-B14F-4D97-AF65-F5344CB8AC3E}">
        <p14:creationId xmlns:p14="http://schemas.microsoft.com/office/powerpoint/2010/main" val="546767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64B24BE9-D999-7935-30BD-996FF29A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EA98F4-3159-7A73-E4F9-F49B6681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Zmiany procentowe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378AA9-002F-49B7-B6D1-9D4CEE7F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4400" dirty="0"/>
          </a:p>
          <a:p>
            <a:pPr algn="ctr"/>
            <a:endParaRPr lang="pl-PL" sz="4400" dirty="0"/>
          </a:p>
          <a:p>
            <a:pPr algn="ctr"/>
            <a:r>
              <a:rPr lang="pl-PL" sz="4400" dirty="0" err="1"/>
              <a:t>pandas.pct_change</a:t>
            </a:r>
            <a:r>
              <a:rPr lang="pl-PL" sz="4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1876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7250B6-F863-09F0-97CC-D48680F2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Detekcja Anomalii – znaczne zmiany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3D65F1-8B4F-DCE6-1094-08AA00E9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Threshold</a:t>
            </a:r>
            <a:r>
              <a:rPr lang="pl-PL" dirty="0"/>
              <a:t> – wartość procentowa, od której uznajemy zmianę za znaczną</a:t>
            </a:r>
          </a:p>
          <a:p>
            <a:r>
              <a:rPr lang="pl-PL" dirty="0" err="1"/>
              <a:t>Type</a:t>
            </a:r>
            <a:r>
              <a:rPr lang="pl-PL" dirty="0"/>
              <a:t> – </a:t>
            </a:r>
            <a:r>
              <a:rPr lang="pl-PL" dirty="0" err="1"/>
              <a:t>Decrease</a:t>
            </a:r>
            <a:r>
              <a:rPr lang="pl-PL" dirty="0"/>
              <a:t>/</a:t>
            </a:r>
            <a:r>
              <a:rPr lang="pl-PL" dirty="0" err="1"/>
              <a:t>Increase</a:t>
            </a:r>
            <a:r>
              <a:rPr lang="pl-PL" dirty="0"/>
              <a:t> – szukamy spadków czy wzrostów</a:t>
            </a:r>
          </a:p>
          <a:p>
            <a:endParaRPr lang="pl-PL" dirty="0"/>
          </a:p>
          <a:p>
            <a:r>
              <a:rPr lang="pl-PL" dirty="0"/>
              <a:t>Pseudokod ukazujący działanie algorytmu:</a:t>
            </a:r>
          </a:p>
          <a:p>
            <a:r>
              <a:rPr lang="pl-PL" dirty="0"/>
              <a:t>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== `</a:t>
            </a:r>
            <a:r>
              <a:rPr lang="pl-PL" dirty="0" err="1"/>
              <a:t>Decrease</a:t>
            </a:r>
            <a:r>
              <a:rPr lang="pl-PL" dirty="0"/>
              <a:t>`:</a:t>
            </a:r>
          </a:p>
          <a:p>
            <a:pPr marL="201168" lvl="1" indent="0">
              <a:buNone/>
            </a:pPr>
            <a:r>
              <a:rPr lang="pl-PL" dirty="0"/>
              <a:t>  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&lt; - </a:t>
            </a:r>
            <a:r>
              <a:rPr lang="pl-PL" dirty="0" err="1"/>
              <a:t>threshold</a:t>
            </a:r>
            <a:r>
              <a:rPr lang="pl-PL" dirty="0"/>
              <a:t> -&gt; </a:t>
            </a:r>
            <a:r>
              <a:rPr lang="pl-PL" dirty="0" err="1"/>
              <a:t>anomaly</a:t>
            </a:r>
            <a:endParaRPr lang="pl-PL" dirty="0"/>
          </a:p>
          <a:p>
            <a:pPr marL="201168" lvl="1" indent="0">
              <a:buNone/>
            </a:pPr>
            <a:r>
              <a:rPr lang="pl-PL" dirty="0" err="1"/>
              <a:t>Elsif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== `</a:t>
            </a:r>
            <a:r>
              <a:rPr lang="pl-PL" dirty="0" err="1"/>
              <a:t>Increase</a:t>
            </a:r>
            <a:r>
              <a:rPr lang="pl-PL" dirty="0"/>
              <a:t>`:</a:t>
            </a:r>
          </a:p>
          <a:p>
            <a:pPr marL="201168" lvl="1" indent="0">
              <a:buNone/>
            </a:pPr>
            <a:r>
              <a:rPr lang="pl-PL" dirty="0"/>
              <a:t>  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pl-PL" dirty="0"/>
              <a:t> &gt; </a:t>
            </a:r>
            <a:r>
              <a:rPr lang="pl-PL" dirty="0" err="1"/>
              <a:t>threshold</a:t>
            </a:r>
            <a:r>
              <a:rPr lang="pl-PL" dirty="0"/>
              <a:t> -&gt; </a:t>
            </a:r>
            <a:r>
              <a:rPr lang="pl-PL" dirty="0" err="1"/>
              <a:t>anomaly</a:t>
            </a:r>
            <a:endParaRPr lang="pl-PL" dirty="0"/>
          </a:p>
          <a:p>
            <a:pPr marL="201168" lvl="1" indent="0">
              <a:buNone/>
            </a:pPr>
            <a:endParaRPr lang="pl-PL" dirty="0"/>
          </a:p>
          <a:p>
            <a:pPr marL="201168" lvl="1" indent="0">
              <a:buNone/>
            </a:pPr>
            <a:r>
              <a:rPr lang="pl-PL" dirty="0"/>
              <a:t>Następnie tworzymy wykresy ustalając przy tym minimalną ilość wykrytych anomalii w celu znalezienia lat ze sporą ilością takowych</a:t>
            </a:r>
          </a:p>
        </p:txBody>
      </p:sp>
    </p:spTree>
    <p:extLst>
      <p:ext uri="{BB962C8B-B14F-4D97-AF65-F5344CB8AC3E}">
        <p14:creationId xmlns:p14="http://schemas.microsoft.com/office/powerpoint/2010/main" val="146605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0505E3D4-91F3-F96E-15A2-0E7ADDD1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53330"/>
            <a:ext cx="4995814" cy="59667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23DA870-2534-7B46-3654-ACB764E1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97" y="253330"/>
            <a:ext cx="5568253" cy="59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7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A7A1A1-48F8-7C34-010D-11AA902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Decrease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BF36A7-4D4F-FE58-BECA-B8E00DB5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przypadku opcji </a:t>
            </a:r>
            <a:r>
              <a:rPr lang="pl-PL" b="1" dirty="0" err="1"/>
              <a:t>decrease</a:t>
            </a:r>
            <a:r>
              <a:rPr lang="pl-PL" b="1" dirty="0"/>
              <a:t> </a:t>
            </a:r>
            <a:r>
              <a:rPr lang="pl-PL" dirty="0"/>
              <a:t>otrzymaliśmy wyniki wskazujące na coroczne znaczne spadki w większości lat 1981-2000 – od 10 do ok 30 krajów na rok.  (poniżej przykład)</a:t>
            </a:r>
          </a:p>
          <a:p>
            <a:r>
              <a:rPr lang="pl-PL" dirty="0"/>
              <a:t>Najciekawsze dane znajdujemy po 2000 roku. Szczególnie 2008, 2015, 2020</a:t>
            </a:r>
          </a:p>
        </p:txBody>
      </p:sp>
      <p:pic>
        <p:nvPicPr>
          <p:cNvPr id="5" name="Obraz 4" descr="Obraz zawierający zrzut ekranu, diagram, Wykres, tekst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F52D6181-FD31-B142-6319-8D164CA2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370"/>
            <a:ext cx="12192000" cy="28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7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C319C3C-93FE-5F8D-B790-CA03C804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20" y="93556"/>
            <a:ext cx="10058400" cy="4023360"/>
          </a:xfrm>
        </p:spPr>
        <p:txBody>
          <a:bodyPr/>
          <a:lstStyle/>
          <a:p>
            <a:r>
              <a:rPr lang="pl-PL" dirty="0"/>
              <a:t>W przypadku </a:t>
            </a:r>
            <a:r>
              <a:rPr lang="pl-PL" b="1" dirty="0" err="1"/>
              <a:t>Increase</a:t>
            </a:r>
            <a:r>
              <a:rPr lang="pl-PL" dirty="0"/>
              <a:t> otrzymujemy sporą ilość wzrostów (w każdym przypadku parędziesiąt) w zasadzie w każdym roku od 1965 (z wyjątkiem 2020 !!!). Wyjątkami są pojedyncze lata, gdy ilość wykrytych anomalii jest znacznie niższa (2009, 2015-16, 2020 - brak). Mniejszą ilość wzrostów zarejestrowano również w 1982-83 (kryzys naftowy (?), stagnacja, mniejsza recesja), jednak </a:t>
            </a:r>
            <a:r>
              <a:rPr lang="pl-PL" dirty="0" err="1"/>
              <a:t>decrease</a:t>
            </a:r>
            <a:r>
              <a:rPr lang="pl-PL" dirty="0"/>
              <a:t> nie wykrył wtedy też żadnych znacznych globalnych spadków, co nie sugeruje znacznego kryzysu w porównaniu do tych, na których zamierzamy się skupić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D9BA63C-401C-0F33-4862-DD6927D3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19" y="1863091"/>
            <a:ext cx="84753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A0CE06-FFC2-D966-93AF-EBD51A10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452"/>
            <a:ext cx="10058400" cy="748454"/>
          </a:xfrm>
        </p:spPr>
        <p:txBody>
          <a:bodyPr/>
          <a:lstStyle/>
          <a:p>
            <a:r>
              <a:rPr lang="pl-PL" dirty="0"/>
              <a:t>Okres 2008-2009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7442494-2F6B-8D16-C414-F9A375F3B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03349"/>
            <a:ext cx="10058400" cy="4023360"/>
          </a:xfrm>
        </p:spPr>
        <p:txBody>
          <a:bodyPr/>
          <a:lstStyle/>
          <a:p>
            <a:r>
              <a:rPr lang="pl-PL" dirty="0"/>
              <a:t>Powód – wielki kryzys finansowy 2008-2009 (na wykresie widać, niską ilość anomalii spadkowych w 2002 oraz ich kompletny brak w latach 2003-2008 po czym nagłe spadki w 2009)</a:t>
            </a:r>
          </a:p>
        </p:txBody>
      </p:sp>
      <p:pic>
        <p:nvPicPr>
          <p:cNvPr id="7" name="Obraz 6" descr="Obraz zawierający zrzut ekranu, tekst, diagram, Wykre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DA1E3F69-085D-D153-8E38-21CFD14C4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98" y="1766161"/>
            <a:ext cx="9263204" cy="45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74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A7AF8F-160E-3C19-FC26-F8E836F7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63187"/>
          </a:xfrm>
        </p:spPr>
        <p:txBody>
          <a:bodyPr/>
          <a:lstStyle/>
          <a:p>
            <a:r>
              <a:rPr lang="pl-PL" dirty="0"/>
              <a:t>Okres 2008-2009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9C8713-AF83-FA9C-CEE1-74C373ECA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416"/>
            <a:ext cx="10058400" cy="525101"/>
          </a:xfrm>
        </p:spPr>
        <p:txBody>
          <a:bodyPr/>
          <a:lstStyle/>
          <a:p>
            <a:r>
              <a:rPr lang="pl-PL" dirty="0"/>
              <a:t>Znaczne wzrosty 2002-2008 (pierwsza kolumna 2002-2005, druga 2006-2009)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86B76F2-045B-0DB4-5C93-A478BE71A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93" y="1478638"/>
            <a:ext cx="5308398" cy="125680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9F991C9-3B74-3206-0F93-1EA723F5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77" y="2720729"/>
            <a:ext cx="5175829" cy="122541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5D7F453-256E-6357-ED8C-8FB805B95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77" y="3800221"/>
            <a:ext cx="5308396" cy="1256804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B76DC74A-E8BD-2E3E-6AC0-F26D4B652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047" y="4956658"/>
            <a:ext cx="5175829" cy="122541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A7487ED-8ADE-F56E-3B74-50BA087AD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1498107"/>
            <a:ext cx="5175827" cy="122541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C5C28EC-EA31-4434-F3E9-1FE35668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488" y="2769948"/>
            <a:ext cx="5175819" cy="1225415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0C9CB89C-641C-2E6E-43E0-F7FC6E083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091" y="3841888"/>
            <a:ext cx="5175829" cy="1225417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72822320-21D9-6F0E-EBD5-5C746EC07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706" y="4966938"/>
            <a:ext cx="5340295" cy="12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3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1D009A-68A5-1283-5FB6-00D701656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4038"/>
            <a:ext cx="10058400" cy="790759"/>
          </a:xfrm>
        </p:spPr>
        <p:txBody>
          <a:bodyPr/>
          <a:lstStyle/>
          <a:p>
            <a:r>
              <a:rPr lang="pl-PL" dirty="0"/>
              <a:t>Okres 2008-2009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EDEBD07-3E73-F2C0-CE26-414B9F33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14" y="1162837"/>
            <a:ext cx="12130497" cy="287198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EFF8C9C-BC62-8591-BF80-6B1296AA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17" y="3971451"/>
            <a:ext cx="12192000" cy="288654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8123D941-E300-2D8A-C858-4AF8993E0251}"/>
              </a:ext>
            </a:extLst>
          </p:cNvPr>
          <p:cNvSpPr txBox="1"/>
          <p:nvPr/>
        </p:nvSpPr>
        <p:spPr>
          <a:xfrm>
            <a:off x="1066800" y="793505"/>
            <a:ext cx="850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Na dole wykres 2010 – wyjście z kryzysu. Brak również wykrytych spadków w 2010 i 2011</a:t>
            </a:r>
          </a:p>
        </p:txBody>
      </p:sp>
    </p:spTree>
    <p:extLst>
      <p:ext uri="{BB962C8B-B14F-4D97-AF65-F5344CB8AC3E}">
        <p14:creationId xmlns:p14="http://schemas.microsoft.com/office/powerpoint/2010/main" val="2000535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1A5FB18A-4FDF-9522-4D95-EF90D2A2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884"/>
            <a:ext cx="12119558" cy="2869397"/>
          </a:xfrm>
          <a:prstGeom prst="rect">
            <a:avLst/>
          </a:prstGeom>
        </p:spPr>
      </p:pic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67903F6E-35B6-5E89-05E2-8112A8A3C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242" y="114509"/>
            <a:ext cx="11638231" cy="2755439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D7DA8F7-8293-5F0E-CAB3-E7A2F73685E8}"/>
              </a:ext>
            </a:extLst>
          </p:cNvPr>
          <p:cNvSpPr txBox="1"/>
          <p:nvPr/>
        </p:nvSpPr>
        <p:spPr>
          <a:xfrm>
            <a:off x="1421394" y="5839486"/>
            <a:ext cx="1115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Widać znaczne spadki głównie krajów europejskich i bardzo małą ilość znacznych wzrostów</a:t>
            </a:r>
          </a:p>
        </p:txBody>
      </p:sp>
    </p:spTree>
    <p:extLst>
      <p:ext uri="{BB962C8B-B14F-4D97-AF65-F5344CB8AC3E}">
        <p14:creationId xmlns:p14="http://schemas.microsoft.com/office/powerpoint/2010/main" val="558029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7111C0-D7D6-7C9B-037A-A44754159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62775"/>
          </a:xfrm>
        </p:spPr>
        <p:txBody>
          <a:bodyPr/>
          <a:lstStyle/>
          <a:p>
            <a:r>
              <a:rPr lang="pl-PL" dirty="0"/>
              <a:t>Dane: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6D4ADA-876B-45BD-C950-7997A4B09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" y="1837853"/>
            <a:ext cx="11425474" cy="4031241"/>
          </a:xfrm>
        </p:spPr>
        <p:txBody>
          <a:bodyPr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pl-PL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Dane Liczbowe - Wartości PKB i PKB per capita dla danych z całego świata:</a:t>
            </a:r>
          </a:p>
          <a:p>
            <a:pPr>
              <a:lnSpc>
                <a:spcPts val="1425"/>
              </a:lnSpc>
            </a:pP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PKB: </a:t>
            </a: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2"/>
              </a:rPr>
              <a:t>https://data.worldbank.org/indicator/NY.GDP.MKTP.CD</a:t>
            </a: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>
              <a:lnSpc>
                <a:spcPts val="1425"/>
              </a:lnSpc>
              <a:buNone/>
            </a:pPr>
            <a:r>
              <a:rPr lang="pl-PL" sz="1200" dirty="0">
                <a:solidFill>
                  <a:schemeClr val="tx1"/>
                </a:solidFill>
                <a:latin typeface="Consolas" panose="020B0609020204030204" pitchFamily="49" charset="0"/>
              </a:rPr>
              <a:t> PKB</a:t>
            </a:r>
            <a:r>
              <a:rPr lang="it-IT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per capita:</a:t>
            </a: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3"/>
              </a:rPr>
              <a:t>https://data.worldbank.org/indicator/NY.GDP.PCAP.CD?end=2023&amp;start=1960&amp;view=chart</a:t>
            </a:r>
            <a:endParaRPr lang="pl-PL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pl-PL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pl-PL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Dane Geograficzne – Dane </a:t>
            </a:r>
            <a:r>
              <a:rPr lang="pl-PL" sz="12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Shapefile</a:t>
            </a:r>
            <a:r>
              <a:rPr lang="pl-PL" sz="12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dla wszystkich krajów świata w celu wizualizacji mapy:</a:t>
            </a:r>
          </a:p>
          <a:p>
            <a:pPr>
              <a:lnSpc>
                <a:spcPts val="1425"/>
              </a:lnSpc>
              <a:buNone/>
            </a:pPr>
            <a:r>
              <a:rPr lang="pl-PL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hlinkClick r:id="rId4"/>
              </a:rPr>
              <a:t>https://www.naturalearthdata.com/downloads/110m-cultural-vectors/</a:t>
            </a:r>
            <a:endParaRPr lang="pl-PL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pl-PL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l-PL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  <a:hlinkClick r:id="rId5"/>
              </a:rPr>
              <a:t>https://github.com/datasets/geo-countries/raw/main/data/countries.geojson</a:t>
            </a:r>
            <a:r>
              <a:rPr lang="pl-PL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  <a:hlinkClick r:id="rId6"/>
              </a:rPr>
              <a:t>https://github.com/georgique/world-geojson/blob/develop/countries/france.json</a:t>
            </a:r>
            <a:r>
              <a:rPr lang="pl-PL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endParaRPr lang="pl-PL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pl-PL" sz="12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pl-PL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it-IT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it-IT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it-IT" sz="12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pl-P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46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B39C5E-14AE-BA47-B82E-EAACEDC6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l-PL" sz="2800" dirty="0"/>
          </a:p>
          <a:p>
            <a:pPr algn="ctr"/>
            <a:endParaRPr lang="pl-PL" sz="2800" dirty="0"/>
          </a:p>
          <a:p>
            <a:pPr algn="ctr"/>
            <a:r>
              <a:rPr lang="pl-PL" sz="2800" dirty="0"/>
              <a:t>Wykresy dobrze pokazują dynamikę znacznego wzrostu od 2002 do 2008 i gwałtownej zapaści PKB szczególnie w 2009. W 2010 dochodzi jednak do wyjścia z kryzysu.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31B23AED-045C-1A1A-3D94-870AD431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9"/>
            <a:ext cx="10058400" cy="889612"/>
          </a:xfrm>
        </p:spPr>
        <p:txBody>
          <a:bodyPr/>
          <a:lstStyle/>
          <a:p>
            <a:r>
              <a:rPr lang="pl-PL" dirty="0"/>
              <a:t>Okres 2008-2009</a:t>
            </a:r>
          </a:p>
        </p:txBody>
      </p:sp>
    </p:spTree>
    <p:extLst>
      <p:ext uri="{BB962C8B-B14F-4D97-AF65-F5344CB8AC3E}">
        <p14:creationId xmlns:p14="http://schemas.microsoft.com/office/powerpoint/2010/main" val="16524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842C29-A364-D2E3-B7EE-3F53F50D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4134"/>
          </a:xfrm>
        </p:spPr>
        <p:txBody>
          <a:bodyPr/>
          <a:lstStyle/>
          <a:p>
            <a:r>
              <a:rPr lang="pl-PL" dirty="0"/>
              <a:t>Okres około 2015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9A8F4A-C477-1CFC-BBD2-A72BD1C58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21044"/>
            <a:ext cx="10058400" cy="4023360"/>
          </a:xfrm>
        </p:spPr>
        <p:txBody>
          <a:bodyPr/>
          <a:lstStyle/>
          <a:p>
            <a:r>
              <a:rPr lang="pl-PL" dirty="0"/>
              <a:t>Brak wykrytych spadków (co najmniej 5 znaczących) w 2013 i 2014, następnie brak w 2017-2019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0E604D4-A076-88E3-7C3A-EE9B03DF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005"/>
            <a:ext cx="12192000" cy="288654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746AF92-F5D3-98CE-37FE-03AF0B2E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451"/>
            <a:ext cx="12192000" cy="28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271FCA-6F6A-4D88-26FF-2CB05EDD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pl-PL" dirty="0"/>
              <a:t>Okres około 2015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A64B92-277C-DC5A-8AD8-94DE9423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913228"/>
            <a:ext cx="10058400" cy="4023360"/>
          </a:xfrm>
        </p:spPr>
        <p:txBody>
          <a:bodyPr/>
          <a:lstStyle/>
          <a:p>
            <a:r>
              <a:rPr lang="pl-PL" dirty="0"/>
              <a:t>Zmiana wykrytych wzrostów od 2012 do 2017 (pierwsza kolumna 2012-2014, druga 2015-2017)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72E302E-7F7F-F31F-6BC7-A226227DD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287"/>
            <a:ext cx="6096000" cy="144327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5FA869C-E33A-0347-75BC-D3BBA3C0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269"/>
            <a:ext cx="6096000" cy="14432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FB0D753-49C1-9E5F-3AF3-89D47EC36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2777"/>
            <a:ext cx="6096000" cy="144327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9B77B5EF-AAEB-9F8B-B35A-DC879606E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1249515"/>
            <a:ext cx="6096000" cy="144327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53A7F9F9-B4B6-B882-18F0-950CB3C4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520" y="2644956"/>
            <a:ext cx="6095998" cy="1443274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2B2AD40-D200-391F-F5FB-1B58359F6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759" y="4344463"/>
            <a:ext cx="6065520" cy="14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8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CE9ABF-8BB4-AD4C-D401-6D218015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655" y="205122"/>
            <a:ext cx="10058400" cy="890347"/>
          </a:xfrm>
        </p:spPr>
        <p:txBody>
          <a:bodyPr/>
          <a:lstStyle/>
          <a:p>
            <a:r>
              <a:rPr lang="pl-PL" dirty="0"/>
              <a:t>Okres 2015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292BB0-7C81-D7C6-0B1A-F7CA845A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1782"/>
            <a:ext cx="10058400" cy="4023360"/>
          </a:xfrm>
        </p:spPr>
        <p:txBody>
          <a:bodyPr/>
          <a:lstStyle/>
          <a:p>
            <a:r>
              <a:rPr lang="pl-PL" dirty="0"/>
              <a:t>Potencjalne przyczyny:</a:t>
            </a:r>
          </a:p>
          <a:p>
            <a:r>
              <a:rPr lang="pl-PL" dirty="0"/>
              <a:t>-</a:t>
            </a:r>
            <a:r>
              <a:rPr lang="pl-PL" b="0" i="0" dirty="0">
                <a:effectLst/>
                <a:latin typeface="fkGrotesk"/>
              </a:rPr>
              <a:t>Spowolnienie gospodarcze w Chinach i krajach Azji wschodniej (spadki na chińskiej giełdzie)</a:t>
            </a:r>
          </a:p>
          <a:p>
            <a:r>
              <a:rPr lang="pl-PL" dirty="0">
                <a:latin typeface="fkGrotesk"/>
              </a:rPr>
              <a:t>-Wzrosty cen surowców (wzrost ropy od 2014)</a:t>
            </a:r>
          </a:p>
          <a:p>
            <a:r>
              <a:rPr lang="pl-PL" b="0" i="0" dirty="0">
                <a:effectLst/>
                <a:latin typeface="fkGrotesk"/>
              </a:rPr>
              <a:t>-Osłabienie handlu światowego (chociażby na skutek sankcji nałożonych na Federację Rosyjską po aneksji Krymu)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971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648511-1D97-D81A-5569-AD242048B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136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pl-PL" dirty="0"/>
              <a:t>2020 – pandemia koronawirusa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A6A564E-6A99-11E6-0D42-416269B17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780439"/>
            <a:ext cx="10058400" cy="440925"/>
          </a:xfrm>
        </p:spPr>
        <p:txBody>
          <a:bodyPr/>
          <a:lstStyle/>
          <a:p>
            <a:r>
              <a:rPr lang="pl-PL" dirty="0"/>
              <a:t>Brak wykrytych wzrostów w 2020 (!)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5B47B9A-4FBB-35DF-E50A-F4A4B96A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" y="1084902"/>
            <a:ext cx="12192000" cy="2886549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69B36A3-23D7-B640-23CF-4C7EA647A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" y="3971451"/>
            <a:ext cx="12192000" cy="28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61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B1840D-8C9E-0673-8765-4F858109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27160"/>
            <a:ext cx="10058400" cy="691171"/>
          </a:xfrm>
        </p:spPr>
        <p:txBody>
          <a:bodyPr>
            <a:normAutofit fontScale="90000"/>
          </a:bodyPr>
          <a:lstStyle/>
          <a:p>
            <a:r>
              <a:rPr lang="pl-PL" dirty="0"/>
              <a:t>2020 –pandemia koronawirusa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F090238-23B9-E9AA-E0E2-B580B1AD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49" y="1033343"/>
            <a:ext cx="11559782" cy="273686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1E06BFD-CF67-D710-0A14-30B765D482FA}"/>
              </a:ext>
            </a:extLst>
          </p:cNvPr>
          <p:cNvSpPr txBox="1"/>
          <p:nvPr/>
        </p:nvSpPr>
        <p:spPr>
          <a:xfrm>
            <a:off x="1066800" y="664011"/>
            <a:ext cx="9359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Brak spadków w latach 2017-2019 oraz w 2021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F34ECC6-B2DF-1D9C-6E9F-C00ABE4B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88734"/>
            <a:ext cx="12192000" cy="2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74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37CDF9-0D09-B91F-BB76-CEDBA173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pl-PL" dirty="0"/>
              <a:t>Ogólne wnioski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079FD3-0944-73E9-08F8-4AF8108A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sz="3200" dirty="0"/>
          </a:p>
          <a:p>
            <a:r>
              <a:rPr lang="pl-PL" sz="3200" dirty="0"/>
              <a:t>-Detekcja Kryzysów w 2008/2009 i 2015 i 2022</a:t>
            </a:r>
          </a:p>
          <a:p>
            <a:r>
              <a:rPr lang="pl-PL" sz="3200" dirty="0"/>
              <a:t>-Możliwość przyjrzenia się stagnacji spowodowanej koronawirusem (brak znacznych spadków Europy, Ameryki Północnej i Azji), szczególnie brakowi wzrostów w 2022</a:t>
            </a:r>
          </a:p>
        </p:txBody>
      </p:sp>
    </p:spTree>
    <p:extLst>
      <p:ext uri="{BB962C8B-B14F-4D97-AF65-F5344CB8AC3E}">
        <p14:creationId xmlns:p14="http://schemas.microsoft.com/office/powerpoint/2010/main" val="272679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CC9A67-044B-0E9A-D2F8-CBC5414F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Detekcja Anomalii – nagłe zmiany w trendzie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E841DB-8787-6EBD-E9A3-DD5DF3FF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Threshold</a:t>
            </a:r>
            <a:r>
              <a:rPr lang="pl-PL" dirty="0"/>
              <a:t> – Ilość lat nieustającego trendu (wzrostu/spadku) poprzedzającego potencjalną anomalię</a:t>
            </a:r>
          </a:p>
          <a:p>
            <a:r>
              <a:rPr lang="pl-PL" dirty="0" err="1"/>
              <a:t>Type</a:t>
            </a:r>
            <a:r>
              <a:rPr lang="pl-PL" dirty="0"/>
              <a:t> – </a:t>
            </a:r>
            <a:r>
              <a:rPr lang="pl-PL" dirty="0" err="1"/>
              <a:t>Decrease</a:t>
            </a:r>
            <a:r>
              <a:rPr lang="pl-PL" dirty="0"/>
              <a:t>/</a:t>
            </a:r>
            <a:r>
              <a:rPr lang="pl-PL" dirty="0" err="1"/>
              <a:t>Increase</a:t>
            </a:r>
            <a:r>
              <a:rPr lang="pl-PL" dirty="0"/>
              <a:t> – szukamy spadków czy wzrostów</a:t>
            </a:r>
          </a:p>
          <a:p>
            <a:endParaRPr lang="pl-PL" dirty="0"/>
          </a:p>
          <a:p>
            <a:r>
              <a:rPr lang="pl-PL" dirty="0"/>
              <a:t>Pseudokod ukazujący działanie algorytmu:</a:t>
            </a:r>
          </a:p>
          <a:p>
            <a:r>
              <a:rPr lang="pl-PL" dirty="0"/>
              <a:t>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== `</a:t>
            </a:r>
            <a:r>
              <a:rPr lang="pl-PL" dirty="0" err="1"/>
              <a:t>Decrease</a:t>
            </a:r>
            <a:r>
              <a:rPr lang="pl-PL" dirty="0"/>
              <a:t>`:</a:t>
            </a:r>
          </a:p>
          <a:p>
            <a:pPr marL="201168" lvl="1" indent="0">
              <a:buNone/>
            </a:pPr>
            <a:r>
              <a:rPr lang="pl-PL" dirty="0"/>
              <a:t>  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({</a:t>
            </a:r>
            <a:r>
              <a:rPr lang="pl-PL" dirty="0" err="1"/>
              <a:t>threshold</a:t>
            </a:r>
            <a:r>
              <a:rPr lang="pl-PL" dirty="0"/>
              <a:t>} </a:t>
            </a:r>
            <a:r>
              <a:rPr lang="pl-PL" dirty="0" err="1"/>
              <a:t>years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} &gt; 0) and </a:t>
            </a:r>
            <a:r>
              <a:rPr lang="pl-PL" dirty="0" err="1"/>
              <a:t>current_year</a:t>
            </a:r>
            <a:r>
              <a:rPr lang="pl-PL" dirty="0"/>
              <a:t> &lt; 0      ---&gt; </a:t>
            </a:r>
            <a:r>
              <a:rPr lang="pl-PL" dirty="0" err="1"/>
              <a:t>anomaly</a:t>
            </a:r>
            <a:endParaRPr lang="pl-PL" dirty="0"/>
          </a:p>
          <a:p>
            <a:pPr marL="201168" lvl="1" indent="0">
              <a:buNone/>
            </a:pPr>
            <a:r>
              <a:rPr lang="pl-PL" dirty="0" err="1"/>
              <a:t>Elsif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== `</a:t>
            </a:r>
            <a:r>
              <a:rPr lang="pl-PL" dirty="0" err="1"/>
              <a:t>Increase</a:t>
            </a:r>
            <a:r>
              <a:rPr lang="pl-PL" dirty="0"/>
              <a:t>`:</a:t>
            </a:r>
          </a:p>
          <a:p>
            <a:pPr marL="201168" lvl="1" indent="0">
              <a:buNone/>
            </a:pPr>
            <a:r>
              <a:rPr lang="pl-PL" dirty="0"/>
              <a:t>   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({</a:t>
            </a:r>
            <a:r>
              <a:rPr lang="pl-PL" dirty="0" err="1"/>
              <a:t>threshold</a:t>
            </a:r>
            <a:r>
              <a:rPr lang="pl-PL" dirty="0"/>
              <a:t>} </a:t>
            </a:r>
            <a:r>
              <a:rPr lang="pl-PL" dirty="0" err="1"/>
              <a:t>years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} &lt; 0) and </a:t>
            </a:r>
            <a:r>
              <a:rPr lang="pl-PL" dirty="0" err="1"/>
              <a:t>current_year</a:t>
            </a:r>
            <a:r>
              <a:rPr lang="pl-PL" dirty="0"/>
              <a:t> &gt; 0      ---&gt; </a:t>
            </a:r>
            <a:r>
              <a:rPr lang="pl-PL" dirty="0" err="1"/>
              <a:t>anomaly</a:t>
            </a:r>
            <a:endParaRPr lang="pl-PL" dirty="0"/>
          </a:p>
          <a:p>
            <a:pPr marL="201168" lvl="1" indent="0">
              <a:buNone/>
            </a:pPr>
            <a:endParaRPr lang="pl-PL" dirty="0"/>
          </a:p>
          <a:p>
            <a:pPr marL="201168" lvl="1" indent="0">
              <a:buNone/>
            </a:pPr>
            <a:r>
              <a:rPr lang="pl-PL" dirty="0"/>
              <a:t>Następnie tworzymy wykresy ustalając przy tym minimalną ilość wykrytych anomalii w celu znalezienia lat ze sporą ilością takowych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90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EFDB365-1B30-B57F-7879-D3AA9EF6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8" y="199578"/>
            <a:ext cx="5296718" cy="57876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7850338-71C3-F09D-701B-3F81EE71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443"/>
            <a:ext cx="5401284" cy="57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61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50015E-8985-1114-3E55-9FCD4170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899401"/>
          </a:xfrm>
        </p:spPr>
        <p:txBody>
          <a:bodyPr/>
          <a:lstStyle/>
          <a:p>
            <a:r>
              <a:rPr lang="pl-PL" dirty="0"/>
              <a:t>Nagłe zmiany w trendzie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A4FE3D-AD3D-6C30-A81E-3CF7EFE6A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899401"/>
            <a:ext cx="10058400" cy="4023360"/>
          </a:xfrm>
        </p:spPr>
        <p:txBody>
          <a:bodyPr/>
          <a:lstStyle/>
          <a:p>
            <a:r>
              <a:rPr lang="pl-PL" dirty="0"/>
              <a:t>W przypadku nagłych wzrostów po poprzednich latach spadku, największa wartość parametru </a:t>
            </a:r>
            <a:r>
              <a:rPr lang="pl-PL" dirty="0" err="1"/>
              <a:t>threshold</a:t>
            </a:r>
            <a:r>
              <a:rPr lang="pl-PL" dirty="0"/>
              <a:t>, która wykrywa więcej niż 10 anomalii to tylko i wyłącznie rok 1985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6C84AE9-3BA3-CD35-726F-C2974629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695637"/>
            <a:ext cx="12192000" cy="2886549"/>
          </a:xfrm>
          <a:prstGeom prst="rect">
            <a:avLst/>
          </a:prstGeom>
        </p:spPr>
      </p:pic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DACE73E0-CFFC-7298-B42A-B2A9CBAAA96B}"/>
              </a:ext>
            </a:extLst>
          </p:cNvPr>
          <p:cNvSpPr txBox="1">
            <a:spLocks/>
          </p:cNvSpPr>
          <p:nvPr/>
        </p:nvSpPr>
        <p:spPr>
          <a:xfrm>
            <a:off x="895350" y="4961522"/>
            <a:ext cx="9906000" cy="1185721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Pokazuje to, że ogólny światowy trend jest głównie rosnący. Nie zachodzą sytuacje gdzie znaczna ilość krajów spada przez dłuższy okres po czym zaczyna rosnąć.</a:t>
            </a:r>
          </a:p>
          <a:p>
            <a:r>
              <a:rPr lang="pl-PL" dirty="0"/>
              <a:t>Przy plot </a:t>
            </a:r>
            <a:r>
              <a:rPr lang="pl-PL" dirty="0" err="1"/>
              <a:t>threshold</a:t>
            </a:r>
            <a:r>
              <a:rPr lang="pl-PL" dirty="0"/>
              <a:t>=3 (wymagane są co najmniej 3 wykryte kraje aby wygenerowano wykres dla danego roku) wykryto 1985, 1986, 1987 (po wspomnianej wcześniej stagnacji/ mniejszej recesji) 1995, 1996 (pojedyncze kraje [głównie postkomunistyczne]) 2017 (po analizowanych wcześniej wydarzeniach 2015-2016.</a:t>
            </a:r>
          </a:p>
        </p:txBody>
      </p:sp>
    </p:spTree>
    <p:extLst>
      <p:ext uri="{BB962C8B-B14F-4D97-AF65-F5344CB8AC3E}">
        <p14:creationId xmlns:p14="http://schemas.microsoft.com/office/powerpoint/2010/main" val="200291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mapa, tekst, atla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333D138-6407-7BE2-AC84-E17EB6693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58"/>
            <a:ext cx="12192000" cy="63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44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99B399-1667-42F2-E150-40917C34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837347"/>
          </a:xfrm>
        </p:spPr>
        <p:txBody>
          <a:bodyPr/>
          <a:lstStyle/>
          <a:p>
            <a:r>
              <a:rPr lang="pl-PL" dirty="0"/>
              <a:t>Nagłe zmiany w trendzie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3A257A-9965-52EB-E7C2-E30FD8D7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62000"/>
            <a:ext cx="10058400" cy="4023360"/>
          </a:xfrm>
        </p:spPr>
        <p:txBody>
          <a:bodyPr/>
          <a:lstStyle/>
          <a:p>
            <a:r>
              <a:rPr lang="pl-PL" dirty="0"/>
              <a:t>O wiele bardziej przydatne okazały się spadkowe zmiany w trendzie – sprawnie wykrywają potencjalne globalne recesje/kryzysy (poniżej 1981, 1982) (kryzys naftowy???)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DB6EF28-E16D-E00C-D820-0C6175A2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33341"/>
            <a:ext cx="10058400" cy="238140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71573F4-7C57-7D5E-22F8-78FC32DB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08882"/>
            <a:ext cx="10058400" cy="23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8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7AB36B9-EA5C-7802-0DCE-081FF969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7" y="1352550"/>
            <a:ext cx="11023726" cy="260995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52E0D61-D741-3A62-ED82-19C4534EC299}"/>
              </a:ext>
            </a:extLst>
          </p:cNvPr>
          <p:cNvSpPr txBox="1"/>
          <p:nvPr/>
        </p:nvSpPr>
        <p:spPr>
          <a:xfrm>
            <a:off x="755776" y="4859119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Europa 1993 - </a:t>
            </a:r>
            <a:r>
              <a:rPr lang="pl-PL" b="0" i="0" dirty="0">
                <a:effectLst/>
                <a:latin typeface="fkGroteskNeue"/>
              </a:rPr>
              <a:t>Polityka konsolidacji budżetowej, proces integracji europejskiej i spowodowane nią dostosowania makroekonomiczne.</a:t>
            </a:r>
          </a:p>
        </p:txBody>
      </p:sp>
    </p:spTree>
    <p:extLst>
      <p:ext uri="{BB962C8B-B14F-4D97-AF65-F5344CB8AC3E}">
        <p14:creationId xmlns:p14="http://schemas.microsoft.com/office/powerpoint/2010/main" val="2083067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BD6C745B-5E5F-A08A-ECE3-6A50B2AD9F86}"/>
              </a:ext>
            </a:extLst>
          </p:cNvPr>
          <p:cNvSpPr txBox="1"/>
          <p:nvPr/>
        </p:nvSpPr>
        <p:spPr>
          <a:xfrm>
            <a:off x="4143375" y="58446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latin typeface="fkGroteskNeue"/>
              </a:rPr>
              <a:t>Azja 1997/1998 – Azjatycki Kryzys finansowy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712B1F4-4696-40A5-6FE2-6E2E35DB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0"/>
            <a:ext cx="11144250" cy="2638486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2029EF5-EECE-D5C3-9B54-298B7368A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79249"/>
            <a:ext cx="11144248" cy="26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84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2C6570-413B-2E5B-3896-19BB271C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985601"/>
            <a:ext cx="10058400" cy="70230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2009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3BCFCED-3D11-858D-9CC3-AC4CA343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2283547"/>
            <a:ext cx="12192000" cy="2886549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3B856BF4-20AA-FC7F-C91A-036DA9E0A176}"/>
              </a:ext>
            </a:extLst>
          </p:cNvPr>
          <p:cNvCxnSpPr>
            <a:cxnSpLocks/>
          </p:cNvCxnSpPr>
          <p:nvPr/>
        </p:nvCxnSpPr>
        <p:spPr>
          <a:xfrm flipV="1">
            <a:off x="8067675" y="4583666"/>
            <a:ext cx="419100" cy="9694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CE36E51-D99E-8DEF-31EB-BE9CDC13D6C8}"/>
              </a:ext>
            </a:extLst>
          </p:cNvPr>
          <p:cNvSpPr txBox="1"/>
          <p:nvPr/>
        </p:nvSpPr>
        <p:spPr>
          <a:xfrm>
            <a:off x="7731919" y="5581073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/>
              <a:t>USA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95B299F8-653A-1B8D-7432-8B420513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00" y="5393841"/>
            <a:ext cx="1457325" cy="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0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9496B6-8BA0-88D1-CDF3-00CA1F66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2015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AE0042-713A-691A-8FFA-EAE9526A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2090500"/>
            <a:ext cx="12192000" cy="28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6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C342ED-8A99-8710-8409-82A625E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2020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1117CCF-1A52-C280-9CAA-53C50A1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400"/>
            <a:ext cx="12192000" cy="2886549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C46CD3A1-5790-8349-EC5B-C33432D99808}"/>
              </a:ext>
            </a:extLst>
          </p:cNvPr>
          <p:cNvCxnSpPr>
            <a:cxnSpLocks/>
          </p:cNvCxnSpPr>
          <p:nvPr/>
        </p:nvCxnSpPr>
        <p:spPr>
          <a:xfrm flipH="1" flipV="1">
            <a:off x="6276975" y="4850366"/>
            <a:ext cx="247650" cy="9391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B450636-4F4D-D4D7-BB50-BF652410D0A0}"/>
              </a:ext>
            </a:extLst>
          </p:cNvPr>
          <p:cNvSpPr txBox="1"/>
          <p:nvPr/>
        </p:nvSpPr>
        <p:spPr>
          <a:xfrm>
            <a:off x="6210300" y="57895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/>
              <a:t>USA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4F11932-E73A-6259-4446-15E5F349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5527191"/>
            <a:ext cx="1457325" cy="7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5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CA843D-54C6-CEAA-8284-123B7EDE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2022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F786B70-B1FF-FB54-564C-27A6FAAC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6596"/>
            <a:ext cx="12192000" cy="288770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5724A26F-D4F1-22ED-F5CC-08BF77FCFCB6}"/>
              </a:ext>
            </a:extLst>
          </p:cNvPr>
          <p:cNvSpPr txBox="1"/>
          <p:nvPr/>
        </p:nvSpPr>
        <p:spPr>
          <a:xfrm>
            <a:off x="6238875" y="5463540"/>
            <a:ext cx="161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Ukraina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8A505721-CB92-CC25-50F0-3FE4BD69103E}"/>
              </a:ext>
            </a:extLst>
          </p:cNvPr>
          <p:cNvCxnSpPr>
            <a:cxnSpLocks/>
          </p:cNvCxnSpPr>
          <p:nvPr/>
        </p:nvCxnSpPr>
        <p:spPr>
          <a:xfrm flipH="1" flipV="1">
            <a:off x="6410325" y="4524375"/>
            <a:ext cx="247650" cy="9391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85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9CAFC3-46E4-9EB0-8CF8-D16FAFC7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Ogólne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592F0C-D17F-95B3-1A9B-5B42CFE92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55334"/>
            <a:ext cx="10058400" cy="4023360"/>
          </a:xfrm>
        </p:spPr>
        <p:txBody>
          <a:bodyPr>
            <a:normAutofit/>
          </a:bodyPr>
          <a:lstStyle/>
          <a:p>
            <a:pPr algn="ctr"/>
            <a:r>
              <a:rPr lang="pl-PL" sz="2800" dirty="0"/>
              <a:t>Metoda szukania globalnych, nagłych zmian w trendach pozwala na sprawne wykrycie potencjalnych większych recesji i kryzysów (zwłaszcza lokalnych [tylko kilka krajów], które możemy przeoczyć przy analizie globalnych znacznych spadków z poprzedniej metody). Dokładniejsza analiza jest możliwa m.in. dzięki poprzedniej metodzie wyszukiwania znacznych zmian i obserwacji lat dookoła zauważonego spadku.</a:t>
            </a:r>
          </a:p>
        </p:txBody>
      </p:sp>
    </p:spTree>
    <p:extLst>
      <p:ext uri="{BB962C8B-B14F-4D97-AF65-F5344CB8AC3E}">
        <p14:creationId xmlns:p14="http://schemas.microsoft.com/office/powerpoint/2010/main" val="401326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6A68C9-7374-5D9A-0859-AE51547E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DataFrames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20E30CD-2385-19DE-B50F-266F5658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86" y="1823495"/>
            <a:ext cx="8316486" cy="187668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D1BEFF0A-5548-E9F7-0467-57F1E4F8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6318"/>
            <a:ext cx="12192000" cy="2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5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tekst, mapa, atla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69AEF71-7B96-89C1-2EC2-46AF7F09A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728"/>
            <a:ext cx="12192000" cy="63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5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1CE8C341-E5CE-79E3-1F36-95FFE6EC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2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4A2942-C6B7-84A5-B15F-8787004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Symbol zastępczy zawartości 8" descr="Obraz zawierający tekst, map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6FB8D963-7D53-3ECD-6967-C5FBD74A2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" y="286603"/>
            <a:ext cx="12133222" cy="5799872"/>
          </a:xfrm>
        </p:spPr>
      </p:pic>
    </p:spTree>
    <p:extLst>
      <p:ext uri="{BB962C8B-B14F-4D97-AF65-F5344CB8AC3E}">
        <p14:creationId xmlns:p14="http://schemas.microsoft.com/office/powerpoint/2010/main" val="179650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1992C1-BE09-B260-B3A7-B60273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tekst, mapa, atlas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47F292A4-6FBB-920D-5699-5CCC521F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03"/>
            <a:ext cx="12178403" cy="5915025"/>
          </a:xfrm>
        </p:spPr>
      </p:pic>
    </p:spTree>
    <p:extLst>
      <p:ext uri="{BB962C8B-B14F-4D97-AF65-F5344CB8AC3E}">
        <p14:creationId xmlns:p14="http://schemas.microsoft.com/office/powerpoint/2010/main" val="55783248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290</TotalTime>
  <Words>1107</Words>
  <Application>Microsoft Office PowerPoint</Application>
  <PresentationFormat>Panoramiczny</PresentationFormat>
  <Paragraphs>115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3" baseType="lpstr">
      <vt:lpstr>Calibri</vt:lpstr>
      <vt:lpstr>Calibri Light</vt:lpstr>
      <vt:lpstr>Consolas</vt:lpstr>
      <vt:lpstr>fkGrotesk</vt:lpstr>
      <vt:lpstr>fkGroteskNeue</vt:lpstr>
      <vt:lpstr>Retrospekcja</vt:lpstr>
      <vt:lpstr>Analiza Danych dotyczących globalnych zmian w PKB 1960-2023</vt:lpstr>
      <vt:lpstr>Cele Analizy</vt:lpstr>
      <vt:lpstr>Dane:</vt:lpstr>
      <vt:lpstr>Prezentacja programu PowerPoint</vt:lpstr>
      <vt:lpstr>DataFrames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Wnioski z map</vt:lpstr>
      <vt:lpstr>Wykresy Biorące pod uwagę populację</vt:lpstr>
      <vt:lpstr>Prezentacja programu PowerPoint</vt:lpstr>
      <vt:lpstr>Prezentacja programu PowerPoint</vt:lpstr>
      <vt:lpstr>Wnioski z wykresów</vt:lpstr>
      <vt:lpstr>Badanie Nagłych Zmian</vt:lpstr>
      <vt:lpstr>Prezentacja programu PowerPoint</vt:lpstr>
      <vt:lpstr>Zmiany procentowe</vt:lpstr>
      <vt:lpstr>Detekcja Anomalii – znaczne zmiany</vt:lpstr>
      <vt:lpstr>Prezentacja programu PowerPoint</vt:lpstr>
      <vt:lpstr>Decrease</vt:lpstr>
      <vt:lpstr>Prezentacja programu PowerPoint</vt:lpstr>
      <vt:lpstr>Okres 2008-2009</vt:lpstr>
      <vt:lpstr>Okres 2008-2009</vt:lpstr>
      <vt:lpstr>Okres 2008-2009</vt:lpstr>
      <vt:lpstr>Prezentacja programu PowerPoint</vt:lpstr>
      <vt:lpstr>Okres 2008-2009</vt:lpstr>
      <vt:lpstr>Okres około 2015</vt:lpstr>
      <vt:lpstr>Okres około 2015</vt:lpstr>
      <vt:lpstr>Okres 2015</vt:lpstr>
      <vt:lpstr>2020 – pandemia koronawirusa</vt:lpstr>
      <vt:lpstr>2020 –pandemia koronawirusa</vt:lpstr>
      <vt:lpstr>Ogólne wnioski</vt:lpstr>
      <vt:lpstr>Detekcja Anomalii – nagłe zmiany w trendzie</vt:lpstr>
      <vt:lpstr>Prezentacja programu PowerPoint</vt:lpstr>
      <vt:lpstr>Nagłe zmiany w trendzie</vt:lpstr>
      <vt:lpstr>Nagłe zmiany w trendzie</vt:lpstr>
      <vt:lpstr>Prezentacja programu PowerPoint</vt:lpstr>
      <vt:lpstr>Prezentacja programu PowerPoint</vt:lpstr>
      <vt:lpstr>2009</vt:lpstr>
      <vt:lpstr>2015</vt:lpstr>
      <vt:lpstr>2020</vt:lpstr>
      <vt:lpstr>2022</vt:lpstr>
      <vt:lpstr>Ogólne wnioski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Oliwier Kolbusz</dc:creator>
  <cp:lastModifiedBy>Oliwier Kolbusz</cp:lastModifiedBy>
  <cp:revision>57</cp:revision>
  <dcterms:created xsi:type="dcterms:W3CDTF">2025-06-01T17:05:30Z</dcterms:created>
  <dcterms:modified xsi:type="dcterms:W3CDTF">2025-06-02T21:43:54Z</dcterms:modified>
</cp:coreProperties>
</file>